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00220F"/>
    <a:srgbClr val="FFFF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ображення_viber_2026-03-13_15-36-29-5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52400"/>
            <a:ext cx="4775200" cy="477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5029200"/>
            <a:ext cx="10614660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14020">
              <a:lnSpc>
                <a:spcPct val="100000"/>
              </a:lnSpc>
              <a:spcBef>
                <a:spcPts val="95"/>
              </a:spcBef>
            </a:pPr>
            <a:r>
              <a:rPr lang="uk-UA" sz="3200" b="0" spc="-10" dirty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Р</a:t>
            </a:r>
            <a:r>
              <a:rPr sz="3200" b="0" spc="-1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езультат</a:t>
            </a:r>
            <a:r>
              <a:rPr lang="uk-UA" sz="3200" b="0" spc="-10" dirty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и </a:t>
            </a:r>
            <a:r>
              <a:rPr sz="3200" b="0" spc="-45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spc="-1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анкетування</a:t>
            </a:r>
            <a:r>
              <a:rPr sz="3200" b="0" spc="-5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здобувачів</a:t>
            </a:r>
            <a:r>
              <a:rPr lang="uk-UA" sz="3200" b="0" dirty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фахової перед</a:t>
            </a:r>
            <a:r>
              <a:rPr sz="3200" b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вищої</a:t>
            </a:r>
            <a:r>
              <a:rPr sz="3200" b="0" spc="-65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spc="-10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освіти </a:t>
            </a:r>
            <a:r>
              <a:rPr sz="3200" b="0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стосовно</a:t>
            </a:r>
            <a:r>
              <a:rPr sz="3200" b="0" spc="-75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організації</a:t>
            </a:r>
            <a:r>
              <a:rPr sz="3200" b="0" spc="-75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spc="-10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дистанційного</a:t>
            </a:r>
            <a:r>
              <a:rPr sz="3200" b="0" spc="-45" dirty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навчання</a:t>
            </a:r>
            <a:r>
              <a:rPr sz="3200" b="0" spc="-5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3200" b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в</a:t>
            </a:r>
            <a:r>
              <a:rPr lang="uk-UA" sz="3200" b="0" dirty="0" smtClean="0">
                <a:solidFill>
                  <a:schemeClr val="tx2">
                    <a:lumMod val="75000"/>
                  </a:schemeClr>
                </a:solidFill>
                <a:latin typeface="Impact"/>
                <a:cs typeface="Impact"/>
              </a:rPr>
              <a:t> ЕПФК</a:t>
            </a:r>
            <a:endParaRPr sz="3200" b="0">
              <a:solidFill>
                <a:schemeClr val="tx2">
                  <a:lumMod val="75000"/>
                </a:schemeClr>
              </a:solidFill>
              <a:latin typeface="Impact"/>
              <a:cs typeface="Impac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00" y="1219200"/>
            <a:ext cx="7362190" cy="5393690"/>
            <a:chOff x="621791" y="1014919"/>
            <a:chExt cx="7362190" cy="53936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791" y="1014919"/>
              <a:ext cx="7362190" cy="539330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6655" y="1030160"/>
              <a:ext cx="7255636" cy="528662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296027" y="2839592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lang="uk-UA" sz="1800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4</a:t>
            </a: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43805" y="4944871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23%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9526" y="4307281"/>
            <a:ext cx="4133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13%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0144" y="2613101"/>
            <a:ext cx="4133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30</a:t>
            </a: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-228600" y="0"/>
            <a:ext cx="12115800" cy="1661274"/>
          </a:xfrm>
          <a:prstGeom prst="rect">
            <a:avLst/>
          </a:prstGeom>
        </p:spPr>
        <p:txBody>
          <a:bodyPr vert="horz" wrap="square" lIns="0" tIns="304088" rIns="0" bIns="0" rtlCol="0">
            <a:spAutoFit/>
          </a:bodyPr>
          <a:lstStyle/>
          <a:p>
            <a:pPr marL="1032510">
              <a:lnSpc>
                <a:spcPct val="100000"/>
              </a:lnSpc>
              <a:spcBef>
                <a:spcPts val="90"/>
              </a:spcBef>
            </a:pP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На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якій</a:t>
            </a:r>
            <a:r>
              <a:rPr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спеціальності</a:t>
            </a:r>
            <a:r>
              <a:rPr b="1" spc="-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(освітній</a:t>
            </a:r>
            <a:r>
              <a:rPr b="1" spc="-5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програмі)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Ви</a:t>
            </a:r>
            <a:r>
              <a:rPr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навчаєтесь?</a:t>
            </a:r>
          </a:p>
        </p:txBody>
      </p:sp>
      <p:sp>
        <p:nvSpPr>
          <p:cNvPr id="10" name="object 10"/>
          <p:cNvSpPr/>
          <p:nvPr/>
        </p:nvSpPr>
        <p:spPr>
          <a:xfrm>
            <a:off x="8698992" y="2584704"/>
            <a:ext cx="121920" cy="119380"/>
          </a:xfrm>
          <a:custGeom>
            <a:avLst/>
            <a:gdLst/>
            <a:ahLst/>
            <a:cxnLst/>
            <a:rect l="l" t="t" r="r" b="b"/>
            <a:pathLst>
              <a:path w="121920" h="119380">
                <a:moveTo>
                  <a:pt x="121920" y="0"/>
                </a:moveTo>
                <a:lnTo>
                  <a:pt x="0" y="0"/>
                </a:lnTo>
                <a:lnTo>
                  <a:pt x="0" y="118872"/>
                </a:lnTo>
                <a:lnTo>
                  <a:pt x="121920" y="118872"/>
                </a:lnTo>
                <a:lnTo>
                  <a:pt x="12192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991600" y="2514600"/>
            <a:ext cx="1330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800" dirty="0" smtClean="0">
                <a:latin typeface="Corbel"/>
                <a:cs typeface="Corbel"/>
              </a:rPr>
              <a:t>Право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98992" y="3185160"/>
            <a:ext cx="121920" cy="119380"/>
          </a:xfrm>
          <a:custGeom>
            <a:avLst/>
            <a:gdLst/>
            <a:ahLst/>
            <a:cxnLst/>
            <a:rect l="l" t="t" r="r" b="b"/>
            <a:pathLst>
              <a:path w="121920" h="119379">
                <a:moveTo>
                  <a:pt x="121920" y="0"/>
                </a:moveTo>
                <a:lnTo>
                  <a:pt x="0" y="0"/>
                </a:lnTo>
                <a:lnTo>
                  <a:pt x="0" y="118872"/>
                </a:lnTo>
                <a:lnTo>
                  <a:pt x="121920" y="118872"/>
                </a:lnTo>
                <a:lnTo>
                  <a:pt x="12192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98992" y="3785615"/>
            <a:ext cx="121920" cy="119380"/>
          </a:xfrm>
          <a:custGeom>
            <a:avLst/>
            <a:gdLst/>
            <a:ahLst/>
            <a:cxnLst/>
            <a:rect l="l" t="t" r="r" b="b"/>
            <a:pathLst>
              <a:path w="121920" h="119379">
                <a:moveTo>
                  <a:pt x="121920" y="0"/>
                </a:moveTo>
                <a:lnTo>
                  <a:pt x="0" y="0"/>
                </a:lnTo>
                <a:lnTo>
                  <a:pt x="0" y="118872"/>
                </a:lnTo>
                <a:lnTo>
                  <a:pt x="121920" y="118872"/>
                </a:lnTo>
                <a:lnTo>
                  <a:pt x="121920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63710" y="3079241"/>
            <a:ext cx="2395855" cy="9464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375"/>
              </a:spcBef>
            </a:pPr>
            <a:r>
              <a:rPr lang="uk-UA" sz="1800" dirty="0" smtClean="0">
                <a:latin typeface="Corbel"/>
                <a:cs typeface="Corbel"/>
              </a:rPr>
              <a:t>  </a:t>
            </a:r>
            <a:r>
              <a:rPr lang="uk-UA" sz="1800" spc="-10" dirty="0" smtClean="0">
                <a:latin typeface="Corbel"/>
                <a:cs typeface="Corbel"/>
              </a:rPr>
              <a:t>Менеджмент</a:t>
            </a:r>
          </a:p>
          <a:p>
            <a:pPr>
              <a:spcBef>
                <a:spcPts val="375"/>
              </a:spcBef>
            </a:pPr>
            <a:endParaRPr lang="uk-UA" sz="1800" dirty="0" smtClean="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uk-UA" sz="1800" dirty="0" smtClean="0">
                <a:latin typeface="Corbel"/>
                <a:cs typeface="Corbel"/>
              </a:rPr>
              <a:t>   Торгівля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98992" y="4386071"/>
            <a:ext cx="121920" cy="119380"/>
          </a:xfrm>
          <a:custGeom>
            <a:avLst/>
            <a:gdLst/>
            <a:ahLst/>
            <a:cxnLst/>
            <a:rect l="l" t="t" r="r" b="b"/>
            <a:pathLst>
              <a:path w="121920" h="119379">
                <a:moveTo>
                  <a:pt x="121920" y="0"/>
                </a:moveTo>
                <a:lnTo>
                  <a:pt x="0" y="0"/>
                </a:lnTo>
                <a:lnTo>
                  <a:pt x="0" y="118871"/>
                </a:lnTo>
                <a:lnTo>
                  <a:pt x="121920" y="118871"/>
                </a:lnTo>
                <a:lnTo>
                  <a:pt x="121920" y="0"/>
                </a:lnTo>
                <a:close/>
              </a:path>
            </a:pathLst>
          </a:custGeom>
          <a:solidFill>
            <a:srgbClr val="CDD4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863710" y="4281627"/>
            <a:ext cx="3218180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rbel"/>
                <a:cs typeface="Corbel"/>
              </a:rPr>
              <a:t>Фінанси,</a:t>
            </a:r>
            <a:r>
              <a:rPr sz="1800" spc="-35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банківська</a:t>
            </a:r>
            <a:r>
              <a:rPr sz="1800" spc="-5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справа,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800" spc="-10" dirty="0">
                <a:latin typeface="Corbel"/>
                <a:cs typeface="Corbel"/>
              </a:rPr>
              <a:t>страхування</a:t>
            </a:r>
            <a:r>
              <a:rPr sz="1800" spc="-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та</a:t>
            </a:r>
            <a:r>
              <a:rPr sz="1800" spc="1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фондовий</a:t>
            </a:r>
            <a:r>
              <a:rPr sz="1800" spc="-15" dirty="0">
                <a:latin typeface="Corbel"/>
                <a:cs typeface="Corbel"/>
              </a:rPr>
              <a:t> </a:t>
            </a:r>
            <a:r>
              <a:rPr sz="1800" spc="-20" dirty="0">
                <a:latin typeface="Corbel"/>
                <a:cs typeface="Corbel"/>
              </a:rPr>
              <a:t>ринок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1623" y="1316672"/>
            <a:ext cx="9862185" cy="5109845"/>
            <a:chOff x="801623" y="1316672"/>
            <a:chExt cx="9862185" cy="51098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1623" y="1316672"/>
              <a:ext cx="9861677" cy="51098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487" y="1331925"/>
              <a:ext cx="9754996" cy="500621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505450" y="3596385"/>
            <a:ext cx="529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100%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-228600" y="228600"/>
            <a:ext cx="11963400" cy="691778"/>
          </a:xfrm>
          <a:prstGeom prst="rect">
            <a:avLst/>
          </a:prstGeom>
        </p:spPr>
        <p:txBody>
          <a:bodyPr vert="horz" wrap="square" lIns="0" tIns="329488" rIns="0" bIns="0" rtlCol="0">
            <a:spAutoFit/>
          </a:bodyPr>
          <a:lstStyle/>
          <a:p>
            <a:pPr marL="5059045" marR="5080" indent="-4033520">
              <a:lnSpc>
                <a:spcPts val="2760"/>
              </a:lnSpc>
              <a:spcBef>
                <a:spcPts val="290"/>
              </a:spcBef>
            </a:pP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sz="2400" b="1" spc="-35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всі</a:t>
            </a:r>
            <a:r>
              <a:rPr sz="2400" b="1" spc="-35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викладачі,</a:t>
            </a:r>
            <a:r>
              <a:rPr sz="2400" b="1" spc="-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sz="2400" b="1" spc="-55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2400" b="1" spc="-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Вас</a:t>
            </a:r>
            <a:r>
              <a:rPr sz="2400" b="1" spc="-5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spc="-1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викладають,</a:t>
            </a:r>
            <a:r>
              <a:rPr sz="2400" b="1" spc="-85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забезпечили</a:t>
            </a:r>
            <a:r>
              <a:rPr sz="2400" b="1" spc="-1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дистанційні курси?</a:t>
            </a:r>
            <a:endParaRPr sz="24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902952" y="3398520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58271" y="3398520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067670" y="3293440"/>
            <a:ext cx="88709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8020" algn="l"/>
              </a:tabLst>
            </a:pPr>
            <a:r>
              <a:rPr sz="1800" spc="-25" dirty="0">
                <a:latin typeface="Corbel"/>
                <a:cs typeface="Corbel"/>
              </a:rPr>
              <a:t>Так</a:t>
            </a:r>
            <a:r>
              <a:rPr sz="1800" dirty="0">
                <a:latin typeface="Corbel"/>
                <a:cs typeface="Corbel"/>
              </a:rPr>
              <a:t>	</a:t>
            </a:r>
            <a:r>
              <a:rPr sz="1800" spc="-25" dirty="0">
                <a:latin typeface="Corbel"/>
                <a:cs typeface="Corbel"/>
              </a:rPr>
              <a:t>Ні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5048" y="1371536"/>
            <a:ext cx="9352915" cy="5058410"/>
            <a:chOff x="765048" y="1371536"/>
            <a:chExt cx="9352915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048" y="1371536"/>
              <a:ext cx="9352534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912" y="1386789"/>
              <a:ext cx="9242806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213984" y="3600069"/>
            <a:ext cx="529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100%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539639"/>
          </a:xfrm>
          <a:prstGeom prst="rect">
            <a:avLst/>
          </a:prstGeom>
        </p:spPr>
        <p:txBody>
          <a:bodyPr vert="horz" wrap="square" lIns="0" tIns="329488" rIns="0" bIns="0" rtlCol="0">
            <a:spAutoFit/>
          </a:bodyPr>
          <a:lstStyle/>
          <a:p>
            <a:pPr marL="4288155" marR="5080" indent="-3256279">
              <a:lnSpc>
                <a:spcPts val="3000"/>
              </a:lnSpc>
              <a:spcBef>
                <a:spcPts val="290"/>
              </a:spcBef>
            </a:pPr>
            <a:r>
              <a:rPr dirty="0">
                <a:solidFill>
                  <a:schemeClr val="tx2">
                    <a:lumMod val="75000"/>
                  </a:schemeClr>
                </a:solidFill>
              </a:rPr>
              <a:t>Чи</a:t>
            </a:r>
            <a:r>
              <a:rPr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дотримуються</a:t>
            </a:r>
            <a:r>
              <a:rPr spc="-114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викладачі</a:t>
            </a:r>
            <a:r>
              <a:rPr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tx2">
                    <a:lumMod val="75000"/>
                  </a:schemeClr>
                </a:solidFill>
              </a:rPr>
              <a:t>розкладу</a:t>
            </a:r>
            <a:r>
              <a:rPr spc="-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навчальних</a:t>
            </a:r>
            <a:r>
              <a:rPr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tx2">
                    <a:lumMod val="75000"/>
                  </a:schemeClr>
                </a:solidFill>
              </a:rPr>
              <a:t>занять</a:t>
            </a:r>
            <a:r>
              <a:rPr spc="-6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50" dirty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dirty="0">
                <a:solidFill>
                  <a:schemeClr val="tx2">
                    <a:lumMod val="75000"/>
                  </a:schemeClr>
                </a:solidFill>
              </a:rPr>
              <a:t>онлайн</a:t>
            </a:r>
            <a:r>
              <a:rPr spc="-10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режимі?</a:t>
            </a:r>
          </a:p>
        </p:txBody>
      </p:sp>
      <p:sp>
        <p:nvSpPr>
          <p:cNvPr id="7" name="object 7"/>
          <p:cNvSpPr/>
          <p:nvPr/>
        </p:nvSpPr>
        <p:spPr>
          <a:xfrm>
            <a:off x="9814559" y="296570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14559" y="3425952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78008" y="2858846"/>
            <a:ext cx="35623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orbel"/>
                <a:cs typeface="Corbel"/>
              </a:rPr>
              <a:t>Так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1800" spc="-25" dirty="0">
                <a:latin typeface="Corbel"/>
                <a:cs typeface="Corbel"/>
              </a:rPr>
              <a:t>Ні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814559" y="3883152"/>
            <a:ext cx="119380" cy="121920"/>
          </a:xfrm>
          <a:custGeom>
            <a:avLst/>
            <a:gdLst/>
            <a:ahLst/>
            <a:cxnLst/>
            <a:rect l="l" t="t" r="r" b="b"/>
            <a:pathLst>
              <a:path w="119379" h="121920">
                <a:moveTo>
                  <a:pt x="118872" y="0"/>
                </a:moveTo>
                <a:lnTo>
                  <a:pt x="0" y="0"/>
                </a:lnTo>
                <a:lnTo>
                  <a:pt x="0" y="121920"/>
                </a:lnTo>
                <a:lnTo>
                  <a:pt x="118872" y="121920"/>
                </a:lnTo>
                <a:lnTo>
                  <a:pt x="118872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78008" y="3778961"/>
            <a:ext cx="939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Частково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7344" y="1371536"/>
            <a:ext cx="10492740" cy="5058410"/>
            <a:chOff x="847344" y="1371536"/>
            <a:chExt cx="10492740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344" y="1371536"/>
              <a:ext cx="10492486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60" y="1386789"/>
              <a:ext cx="10388981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080252" y="3959479"/>
            <a:ext cx="18916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orbel"/>
                <a:cs typeface="Corbel"/>
              </a:rPr>
              <a:t>платформа</a:t>
            </a:r>
            <a:r>
              <a:rPr sz="18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rbel"/>
                <a:cs typeface="Corbel"/>
              </a:rPr>
              <a:t>Moodle</a:t>
            </a:r>
            <a:endParaRPr sz="1800">
              <a:latin typeface="Corbel"/>
              <a:cs typeface="Corbel"/>
            </a:endParaRPr>
          </a:p>
          <a:p>
            <a:pPr marL="2540" algn="ctr">
              <a:lnSpc>
                <a:spcPct val="100000"/>
              </a:lnSpc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67%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91685" y="3663822"/>
            <a:ext cx="598170" cy="565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25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Zoom</a:t>
            </a:r>
            <a:endParaRPr sz="1800">
              <a:latin typeface="Trebuchet MS"/>
              <a:cs typeface="Trebuchet MS"/>
            </a:endParaRPr>
          </a:p>
          <a:p>
            <a:pPr marL="106680">
              <a:lnSpc>
                <a:spcPts val="2125"/>
              </a:lnSpc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15%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 rot="1915005">
            <a:off x="4094439" y="2646633"/>
            <a:ext cx="1237615" cy="5651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485140" marR="5080" indent="-473075">
              <a:lnSpc>
                <a:spcPts val="2090"/>
              </a:lnSpc>
              <a:spcBef>
                <a:spcPts val="225"/>
              </a:spcBef>
            </a:pP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Google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meet 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5%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76825" y="2055316"/>
            <a:ext cx="527685" cy="565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25"/>
              </a:lnSpc>
              <a:spcBef>
                <a:spcPts val="100"/>
              </a:spcBef>
            </a:pPr>
            <a:r>
              <a:rPr sz="1800" spc="-60" dirty="0">
                <a:latin typeface="Trebuchet MS"/>
                <a:cs typeface="Trebuchet MS"/>
              </a:rPr>
              <a:t>Viber</a:t>
            </a:r>
            <a:endParaRPr sz="1800">
              <a:latin typeface="Trebuchet MS"/>
              <a:cs typeface="Trebuchet MS"/>
            </a:endParaRPr>
          </a:p>
          <a:p>
            <a:pPr marL="70485">
              <a:lnSpc>
                <a:spcPts val="2125"/>
              </a:lnSpc>
            </a:pPr>
            <a:r>
              <a:rPr sz="1800" spc="-25" dirty="0">
                <a:latin typeface="Trebuchet MS"/>
                <a:cs typeface="Trebuchet MS"/>
              </a:rPr>
              <a:t>10%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73597" y="1389126"/>
            <a:ext cx="480695" cy="580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orbel"/>
                <a:cs typeface="Corbel"/>
              </a:rPr>
              <a:t>Інше</a:t>
            </a:r>
            <a:endParaRPr sz="1800">
              <a:latin typeface="Corbel"/>
              <a:cs typeface="Corbel"/>
            </a:endParaRPr>
          </a:p>
          <a:p>
            <a:pPr marL="94615">
              <a:lnSpc>
                <a:spcPct val="100000"/>
              </a:lnSpc>
              <a:spcBef>
                <a:spcPts val="45"/>
              </a:spcBef>
            </a:pPr>
            <a:r>
              <a:rPr sz="1800" spc="-25" dirty="0">
                <a:latin typeface="Corbel"/>
                <a:cs typeface="Corbel"/>
              </a:rPr>
              <a:t>3%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4800" y="251536"/>
            <a:ext cx="11658600" cy="807272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311400" marR="5080" indent="-2299335">
              <a:lnSpc>
                <a:spcPts val="3000"/>
              </a:lnSpc>
              <a:spcBef>
                <a:spcPts val="295"/>
              </a:spcBef>
            </a:pPr>
            <a:r>
              <a:rPr sz="4000" b="1" dirty="0">
                <a:solidFill>
                  <a:schemeClr val="tx2">
                    <a:lumMod val="75000"/>
                  </a:schemeClr>
                </a:solidFill>
              </a:rPr>
              <a:t>Які</a:t>
            </a:r>
            <a:r>
              <a:rPr sz="4000" b="1" spc="-9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spc="-10" dirty="0">
                <a:solidFill>
                  <a:schemeClr val="tx2">
                    <a:lumMod val="75000"/>
                  </a:schemeClr>
                </a:solidFill>
              </a:rPr>
              <a:t>інформаційні</a:t>
            </a:r>
            <a:r>
              <a:rPr sz="4000" b="1" spc="-2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dirty="0">
                <a:solidFill>
                  <a:schemeClr val="tx2">
                    <a:lumMod val="75000"/>
                  </a:schemeClr>
                </a:solidFill>
              </a:rPr>
              <a:t>ресурси</a:t>
            </a:r>
            <a:r>
              <a:rPr sz="4000" b="1" spc="-1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spc="-25" dirty="0">
                <a:solidFill>
                  <a:schemeClr val="tx2">
                    <a:lumMod val="75000"/>
                  </a:schemeClr>
                </a:solidFill>
              </a:rPr>
              <a:t>використовують</a:t>
            </a:r>
            <a:r>
              <a:rPr sz="4000"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spc="-10" dirty="0">
                <a:solidFill>
                  <a:schemeClr val="tx2">
                    <a:lumMod val="75000"/>
                  </a:schemeClr>
                </a:solidFill>
              </a:rPr>
              <a:t>викладачі</a:t>
            </a:r>
            <a:r>
              <a:rPr sz="4000"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spc="-25" dirty="0">
                <a:solidFill>
                  <a:schemeClr val="tx2">
                    <a:lumMod val="75000"/>
                  </a:schemeClr>
                </a:solidFill>
              </a:rPr>
              <a:t>для </a:t>
            </a:r>
            <a:r>
              <a:rPr sz="4000" b="1" dirty="0">
                <a:solidFill>
                  <a:schemeClr val="tx2">
                    <a:lumMod val="75000"/>
                  </a:schemeClr>
                </a:solidFill>
              </a:rPr>
              <a:t>Вашого</a:t>
            </a:r>
            <a:r>
              <a:rPr sz="4000" b="1" spc="-9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4000" b="1" spc="-25" dirty="0">
                <a:solidFill>
                  <a:schemeClr val="tx2">
                    <a:lumMod val="75000"/>
                  </a:schemeClr>
                </a:solidFill>
              </a:rPr>
              <a:t>онлайн-</a:t>
            </a:r>
            <a:r>
              <a:rPr sz="4000" b="1" spc="-10" dirty="0">
                <a:solidFill>
                  <a:schemeClr val="tx2">
                    <a:lumMod val="75000"/>
                  </a:schemeClr>
                </a:solidFill>
              </a:rPr>
              <a:t>навчання?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5048" y="1371536"/>
            <a:ext cx="9352915" cy="5058410"/>
            <a:chOff x="765048" y="1371536"/>
            <a:chExt cx="9352915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048" y="1371536"/>
              <a:ext cx="9352534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912" y="1386789"/>
              <a:ext cx="9242806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869685" y="4182567"/>
            <a:ext cx="4133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75%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5941" y="3268726"/>
            <a:ext cx="297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5%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64126" y="2450719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20%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-304800" y="0"/>
            <a:ext cx="12192000" cy="1539639"/>
          </a:xfrm>
          <a:prstGeom prst="rect">
            <a:avLst/>
          </a:prstGeom>
        </p:spPr>
        <p:txBody>
          <a:bodyPr vert="horz" wrap="square" lIns="0" tIns="329488" rIns="0" bIns="0" rtlCol="0" anchor="t">
            <a:spAutoFit/>
          </a:bodyPr>
          <a:lstStyle/>
          <a:p>
            <a:pPr marL="3821429" marR="5080" indent="-2787015" algn="l">
              <a:lnSpc>
                <a:spcPts val="3000"/>
              </a:lnSpc>
              <a:spcBef>
                <a:spcPts val="290"/>
              </a:spcBef>
            </a:pP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Чи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зручна</a:t>
            </a:r>
            <a:r>
              <a:rPr b="1" spc="-9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користуванні</a:t>
            </a:r>
            <a:r>
              <a:rPr b="1"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>
                <a:solidFill>
                  <a:schemeClr val="tx2">
                    <a:lumMod val="75000"/>
                  </a:schemeClr>
                </a:solidFill>
              </a:rPr>
              <a:t>платформа </a:t>
            </a:r>
            <a:r>
              <a:rPr b="1" smtClean="0">
                <a:solidFill>
                  <a:schemeClr val="tx2">
                    <a:lumMod val="75000"/>
                  </a:schemeClr>
                </a:solidFill>
              </a:rPr>
              <a:t>Moodle</a:t>
            </a:r>
            <a:r>
              <a:rPr lang="uk-UA" b="1" spc="-6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mtClean="0">
                <a:solidFill>
                  <a:schemeClr val="tx2">
                    <a:lumMod val="75000"/>
                  </a:schemeClr>
                </a:solidFill>
              </a:rPr>
              <a:t>для</a:t>
            </a:r>
            <a:r>
              <a:rPr b="1" spc="-9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>
                <a:solidFill>
                  <a:schemeClr val="tx2">
                    <a:lumMod val="75000"/>
                  </a:schemeClr>
                </a:solidFill>
              </a:rPr>
              <a:t>забезпечення </a:t>
            </a:r>
            <a:r>
              <a:rPr b="1" spc="-10" smtClean="0">
                <a:solidFill>
                  <a:schemeClr val="tx2">
                    <a:lumMod val="75000"/>
                  </a:schemeClr>
                </a:solidFill>
              </a:rPr>
              <a:t>дистанційного</a:t>
            </a:r>
            <a:r>
              <a:rPr b="1" spc="-4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smtClean="0">
                <a:solidFill>
                  <a:schemeClr val="tx2">
                    <a:lumMod val="75000"/>
                  </a:schemeClr>
                </a:solidFill>
              </a:rPr>
              <a:t>навчання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9" name="object 9"/>
          <p:cNvSpPr/>
          <p:nvPr/>
        </p:nvSpPr>
        <p:spPr>
          <a:xfrm>
            <a:off x="9814559" y="296570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978008" y="2858846"/>
            <a:ext cx="356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orbel"/>
                <a:cs typeface="Corbel"/>
              </a:rPr>
              <a:t>Так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14559" y="3425952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978008" y="3319398"/>
            <a:ext cx="23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orbel"/>
                <a:cs typeface="Corbel"/>
              </a:rPr>
              <a:t>Ні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814559" y="3883152"/>
            <a:ext cx="119380" cy="121920"/>
          </a:xfrm>
          <a:custGeom>
            <a:avLst/>
            <a:gdLst/>
            <a:ahLst/>
            <a:cxnLst/>
            <a:rect l="l" t="t" r="r" b="b"/>
            <a:pathLst>
              <a:path w="119379" h="121920">
                <a:moveTo>
                  <a:pt x="118872" y="0"/>
                </a:moveTo>
                <a:lnTo>
                  <a:pt x="0" y="0"/>
                </a:lnTo>
                <a:lnTo>
                  <a:pt x="0" y="121920"/>
                </a:lnTo>
                <a:lnTo>
                  <a:pt x="118872" y="121920"/>
                </a:lnTo>
                <a:lnTo>
                  <a:pt x="118872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978008" y="3778961"/>
            <a:ext cx="939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Частково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5048" y="1371536"/>
            <a:ext cx="9352915" cy="5058410"/>
            <a:chOff x="765048" y="1371536"/>
            <a:chExt cx="9352915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048" y="1371536"/>
              <a:ext cx="9352534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912" y="1386789"/>
              <a:ext cx="9242806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117716" y="3842080"/>
            <a:ext cx="4133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70%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6944" y="3013328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30%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-1066800" y="-152400"/>
            <a:ext cx="13030200" cy="1686923"/>
          </a:xfrm>
          <a:prstGeom prst="rect">
            <a:avLst/>
          </a:prstGeom>
        </p:spPr>
        <p:txBody>
          <a:bodyPr vert="horz" wrap="square" lIns="0" tIns="329488" rIns="0" bIns="0" rtlCol="0">
            <a:spAutoFit/>
          </a:bodyPr>
          <a:lstStyle/>
          <a:p>
            <a:pPr marL="4665980" marR="5080" indent="-3631565" algn="r">
              <a:spcBef>
                <a:spcPts val="290"/>
              </a:spcBef>
            </a:pP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Чи</a:t>
            </a:r>
            <a:r>
              <a:rPr b="1" spc="-6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зручним</a:t>
            </a:r>
            <a:r>
              <a:rPr b="1" spc="-6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b="1" spc="-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користуванні</a:t>
            </a:r>
            <a:r>
              <a:rPr b="1" spc="-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є</a:t>
            </a:r>
            <a:r>
              <a:rPr b="1" spc="-6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25" dirty="0">
                <a:solidFill>
                  <a:schemeClr val="tx2">
                    <a:lumMod val="75000"/>
                  </a:schemeClr>
                </a:solidFill>
              </a:rPr>
              <a:t>комунікатор</a:t>
            </a:r>
            <a:r>
              <a:rPr b="1" spc="-4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Zoom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для</a:t>
            </a:r>
            <a:r>
              <a:rPr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проведення </a:t>
            </a:r>
            <a:r>
              <a:rPr b="1" spc="-25" smtClean="0">
                <a:solidFill>
                  <a:schemeClr val="tx2">
                    <a:lumMod val="75000"/>
                  </a:schemeClr>
                </a:solidFill>
              </a:rPr>
              <a:t>онлайн-</a:t>
            </a:r>
            <a:r>
              <a:rPr b="1" spc="-10" smtClean="0">
                <a:solidFill>
                  <a:schemeClr val="tx2">
                    <a:lumMod val="75000"/>
                  </a:schemeClr>
                </a:solidFill>
              </a:rPr>
              <a:t>занять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8" name="object 8"/>
          <p:cNvSpPr/>
          <p:nvPr/>
        </p:nvSpPr>
        <p:spPr>
          <a:xfrm>
            <a:off x="9814559" y="296570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78008" y="2858846"/>
            <a:ext cx="3562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orbel"/>
                <a:cs typeface="Corbel"/>
              </a:rPr>
              <a:t>Так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814559" y="3425952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78008" y="3319398"/>
            <a:ext cx="23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orbel"/>
                <a:cs typeface="Corbel"/>
              </a:rPr>
              <a:t>Ні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14559" y="3883152"/>
            <a:ext cx="119380" cy="121920"/>
          </a:xfrm>
          <a:custGeom>
            <a:avLst/>
            <a:gdLst/>
            <a:ahLst/>
            <a:cxnLst/>
            <a:rect l="l" t="t" r="r" b="b"/>
            <a:pathLst>
              <a:path w="119379" h="121920">
                <a:moveTo>
                  <a:pt x="118872" y="0"/>
                </a:moveTo>
                <a:lnTo>
                  <a:pt x="0" y="0"/>
                </a:lnTo>
                <a:lnTo>
                  <a:pt x="0" y="121920"/>
                </a:lnTo>
                <a:lnTo>
                  <a:pt x="118872" y="121920"/>
                </a:lnTo>
                <a:lnTo>
                  <a:pt x="118872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978008" y="3778961"/>
            <a:ext cx="939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Частково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0663" y="1371536"/>
            <a:ext cx="9017635" cy="5058410"/>
            <a:chOff x="740663" y="1371536"/>
            <a:chExt cx="9017635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663" y="1371536"/>
              <a:ext cx="9017254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527" y="1386789"/>
              <a:ext cx="8907653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036690" y="2722245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29%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0448" y="4352670"/>
            <a:ext cx="297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7%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22903" y="3695827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64%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24476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418715" marR="5080" indent="-1573530">
              <a:lnSpc>
                <a:spcPts val="3000"/>
              </a:lnSpc>
              <a:spcBef>
                <a:spcPts val="295"/>
              </a:spcBef>
            </a:pP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Як</a:t>
            </a:r>
            <a:r>
              <a:rPr b="1" spc="-114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змінилася</a:t>
            </a:r>
            <a:r>
              <a:rPr b="1" spc="-8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відвідуваність</a:t>
            </a:r>
            <a:r>
              <a:rPr b="1"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навчальних</a:t>
            </a:r>
            <a:r>
              <a:rPr b="1" spc="-9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занять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студентами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Вашої</a:t>
            </a:r>
            <a:r>
              <a:rPr b="1" spc="-5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групи</a:t>
            </a:r>
            <a:r>
              <a:rPr b="1"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під</a:t>
            </a:r>
            <a:r>
              <a:rPr b="1" spc="-4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час</a:t>
            </a:r>
            <a:r>
              <a:rPr b="1" spc="-7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онлайн</a:t>
            </a:r>
            <a:r>
              <a:rPr b="1" spc="-3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навчання?</a:t>
            </a:r>
          </a:p>
        </p:txBody>
      </p:sp>
      <p:sp>
        <p:nvSpPr>
          <p:cNvPr id="9" name="object 9"/>
          <p:cNvSpPr/>
          <p:nvPr/>
        </p:nvSpPr>
        <p:spPr>
          <a:xfrm>
            <a:off x="9525000" y="298094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689083" y="2874390"/>
            <a:ext cx="1278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Збільшилась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525000" y="3685032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1"/>
                </a:lnTo>
                <a:lnTo>
                  <a:pt x="118872" y="118871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689083" y="3579952"/>
            <a:ext cx="12604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Зменшилась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25000" y="4392167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689083" y="4286199"/>
            <a:ext cx="13220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orbel"/>
                <a:cs typeface="Corbel"/>
              </a:rPr>
              <a:t>Не</a:t>
            </a:r>
            <a:r>
              <a:rPr sz="1800" spc="-40" dirty="0">
                <a:latin typeface="Corbel"/>
                <a:cs typeface="Corbel"/>
              </a:rPr>
              <a:t> </a:t>
            </a:r>
            <a:r>
              <a:rPr sz="1800" spc="-10" dirty="0">
                <a:latin typeface="Corbel"/>
                <a:cs typeface="Corbel"/>
              </a:rPr>
              <a:t>змінилась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5048" y="1371536"/>
            <a:ext cx="9352915" cy="5058410"/>
            <a:chOff x="765048" y="1371536"/>
            <a:chExt cx="9352915" cy="50584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048" y="1371536"/>
              <a:ext cx="9352534" cy="50580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912" y="1386789"/>
              <a:ext cx="9242806" cy="495439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800471" y="2204973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lang="uk-UA" sz="1800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14184" y="3634562"/>
            <a:ext cx="41338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lang="uk-UA" sz="1800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1107" y="4229480"/>
            <a:ext cx="413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lang="uk-UA" sz="1800" spc="-25" dirty="0" smtClean="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1800" spc="-25" smtClean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-838200" y="0"/>
            <a:ext cx="13030200" cy="1486868"/>
          </a:xfrm>
          <a:prstGeom prst="rect">
            <a:avLst/>
          </a:prstGeom>
        </p:spPr>
        <p:txBody>
          <a:bodyPr vert="horz" wrap="square" lIns="0" tIns="329488" rIns="0" bIns="0" rtlCol="0">
            <a:spAutoFit/>
          </a:bodyPr>
          <a:lstStyle/>
          <a:p>
            <a:pPr marL="3642360" marR="5080" indent="-2606675">
              <a:lnSpc>
                <a:spcPts val="3000"/>
              </a:lnSpc>
              <a:spcBef>
                <a:spcPts val="290"/>
              </a:spcBef>
            </a:pP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Чи</a:t>
            </a:r>
            <a:r>
              <a:rPr b="1"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хотіли</a:t>
            </a:r>
            <a:r>
              <a:rPr b="1" spc="-114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б</a:t>
            </a:r>
            <a:r>
              <a:rPr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Ви,</a:t>
            </a:r>
            <a:r>
              <a:rPr b="1" spc="-9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щоб</a:t>
            </a:r>
            <a:r>
              <a:rPr b="1" spc="-8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елементи</a:t>
            </a:r>
            <a:r>
              <a:rPr b="1" spc="-7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дистанційної</a:t>
            </a:r>
            <a:r>
              <a:rPr b="1" spc="-2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форми</a:t>
            </a:r>
            <a:r>
              <a:rPr b="1" spc="-3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навчання застосовувались</a:t>
            </a:r>
            <a:r>
              <a:rPr b="1" spc="-5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75000"/>
                  </a:schemeClr>
                </a:solidFill>
              </a:rPr>
              <a:t>і</a:t>
            </a:r>
            <a:r>
              <a:rPr b="1" spc="-11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75000"/>
                  </a:schemeClr>
                </a:solidFill>
              </a:rPr>
              <a:t>надалі?</a:t>
            </a:r>
          </a:p>
        </p:txBody>
      </p:sp>
      <p:sp>
        <p:nvSpPr>
          <p:cNvPr id="9" name="object 9"/>
          <p:cNvSpPr/>
          <p:nvPr/>
        </p:nvSpPr>
        <p:spPr>
          <a:xfrm>
            <a:off x="9814559" y="296570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14559" y="3425952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0"/>
                </a:moveTo>
                <a:lnTo>
                  <a:pt x="0" y="0"/>
                </a:lnTo>
                <a:lnTo>
                  <a:pt x="0" y="118872"/>
                </a:lnTo>
                <a:lnTo>
                  <a:pt x="118872" y="118872"/>
                </a:lnTo>
                <a:lnTo>
                  <a:pt x="118872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78008" y="2858846"/>
            <a:ext cx="356235" cy="760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orbel"/>
                <a:cs typeface="Corbel"/>
              </a:rPr>
              <a:t>Так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1800" spc="-25" dirty="0">
                <a:latin typeface="Corbel"/>
                <a:cs typeface="Corbel"/>
              </a:rPr>
              <a:t>Ні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814559" y="3883152"/>
            <a:ext cx="119380" cy="121920"/>
          </a:xfrm>
          <a:custGeom>
            <a:avLst/>
            <a:gdLst/>
            <a:ahLst/>
            <a:cxnLst/>
            <a:rect l="l" t="t" r="r" b="b"/>
            <a:pathLst>
              <a:path w="119379" h="121920">
                <a:moveTo>
                  <a:pt x="118872" y="0"/>
                </a:moveTo>
                <a:lnTo>
                  <a:pt x="0" y="0"/>
                </a:lnTo>
                <a:lnTo>
                  <a:pt x="0" y="121920"/>
                </a:lnTo>
                <a:lnTo>
                  <a:pt x="118872" y="121920"/>
                </a:lnTo>
                <a:lnTo>
                  <a:pt x="118872" y="0"/>
                </a:lnTo>
                <a:close/>
              </a:path>
            </a:pathLst>
          </a:custGeom>
          <a:solidFill>
            <a:srgbClr val="ADBC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978008" y="3778961"/>
            <a:ext cx="9391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orbel"/>
                <a:cs typeface="Corbel"/>
              </a:rPr>
              <a:t>Частково</a:t>
            </a:r>
            <a:endParaRPr sz="180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192</Words>
  <Application>Microsoft Office PowerPoint</Application>
  <PresentationFormat>Произвольный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Результати  анкетування здобувачів фахової передвищої освіти стосовно організації дистанційного навчання в ЕПФК</vt:lpstr>
      <vt:lpstr>На якій спеціальності (освітній програмі) Ви навчаєтесь?</vt:lpstr>
      <vt:lpstr>Чи всі викладачі, які у Вас викладають, забезпечили дистанційні курси?</vt:lpstr>
      <vt:lpstr>Чи дотримуються викладачі розкладу навчальних занять в онлайн режимі?</vt:lpstr>
      <vt:lpstr>Які інформаційні ресурси використовують викладачі для Вашого онлайн-навчання?</vt:lpstr>
      <vt:lpstr>Чи зручна у користуванні платформа Moodle для забезпечення дистанційного навчання?</vt:lpstr>
      <vt:lpstr>Чи зручним у користуванні є комунікатор Zoom для проведення онлайн-занять?</vt:lpstr>
      <vt:lpstr>Як змінилася відвідуваність навчальних занять студентами Вашої групи під час онлайн навчання?</vt:lpstr>
      <vt:lpstr>Чи хотіли б Ви, щоб елементи дистанційної форми навчання застосовувались і надалі?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 анкетування здобувачів фахової передвищої освіти стосовно організації дистанційного навчання в ПВНЗ “ВФЕУ”</dc:title>
  <cp:lastModifiedBy>Admin</cp:lastModifiedBy>
  <cp:revision>3</cp:revision>
  <dcterms:created xsi:type="dcterms:W3CDTF">2026-03-17T12:53:20Z</dcterms:created>
  <dcterms:modified xsi:type="dcterms:W3CDTF">2026-03-17T13:20:24Z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2026-03-17T00:00:00Z</vt:filetime>
  </property>
  <property fmtid="{D5CDD505-2E9C-101B-9397-08002B2CF9AE}" pid="5" name="Producer">
    <vt:lpwstr>www.ilovepdf.com</vt:lpwstr>
  </property>
</Properties>
</file>