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2" r:id="rId1"/>
  </p:sldMasterIdLst>
  <p:sldIdLst>
    <p:sldId id="256" r:id="rId2"/>
    <p:sldId id="261" r:id="rId3"/>
    <p:sldId id="262" r:id="rId4"/>
    <p:sldId id="266" r:id="rId5"/>
    <p:sldId id="263" r:id="rId6"/>
    <p:sldId id="267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721" autoAdjust="0"/>
  </p:normalViewPr>
  <p:slideViewPr>
    <p:cSldViewPr snapToGrid="0">
      <p:cViewPr varScale="1">
        <p:scale>
          <a:sx n="69" d="100"/>
          <a:sy n="69" d="100"/>
        </p:scale>
        <p:origin x="-756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sz="3200" dirty="0">
                <a:solidFill>
                  <a:schemeClr val="tx1"/>
                </a:solidFill>
              </a:rPr>
              <a:t>Рейтинг </a:t>
            </a:r>
            <a:r>
              <a:rPr lang="ru-RU" sz="3200" dirty="0" err="1">
                <a:solidFill>
                  <a:schemeClr val="tx1"/>
                </a:solidFill>
              </a:rPr>
              <a:t>успішності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студентів</a:t>
            </a:r>
            <a:r>
              <a:rPr lang="ru-RU" sz="3200" dirty="0">
                <a:solidFill>
                  <a:schemeClr val="tx1"/>
                </a:solidFill>
              </a:rPr>
              <a:t> 1 курсу (на </a:t>
            </a:r>
            <a:r>
              <a:rPr lang="ru-RU" sz="3200" dirty="0" err="1">
                <a:solidFill>
                  <a:schemeClr val="tx1"/>
                </a:solidFill>
              </a:rPr>
              <a:t>базі</a:t>
            </a:r>
            <a:r>
              <a:rPr lang="ru-RU" sz="3200" baseline="0" dirty="0">
                <a:solidFill>
                  <a:schemeClr val="tx1"/>
                </a:solidFill>
              </a:rPr>
              <a:t> БЗСО</a:t>
            </a:r>
            <a:r>
              <a:rPr lang="ru-RU" sz="3200" dirty="0">
                <a:solidFill>
                  <a:schemeClr val="tx1"/>
                </a:solidFill>
              </a:rPr>
              <a:t>)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uk-UA" sz="32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11863024934383222"/>
          <c:y val="3.2639107611548632E-2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26E-4"/>
          <c:y val="0.17612088072324292"/>
          <c:w val="0.6370554367010135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успішності студентів 1 курсу</c:v>
                </c:pt>
              </c:strCache>
            </c:strRef>
          </c:tx>
          <c:explosion val="3"/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C26-47B8-98FE-30B72C4AD1B9}"/>
              </c:ext>
            </c:extLst>
          </c:dPt>
          <c:dPt>
            <c:idx val="1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26-47B8-98FE-30B72C4AD1B9}"/>
              </c:ext>
            </c:extLst>
          </c:dPt>
          <c:dPt>
            <c:idx val="2"/>
            <c:spPr>
              <a:solidFill>
                <a:srgbClr val="00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C26-47B8-98FE-30B72C4AD1B9}"/>
              </c:ext>
            </c:extLst>
          </c:dPt>
          <c:dLbls>
            <c:dLbl>
              <c:idx val="0"/>
              <c:layout>
                <c:manualLayout>
                  <c:x val="-8.1650508530183755E-2"/>
                  <c:y val="0.16134251968503929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26-47B8-98FE-30B72C4AD1B9}"/>
                </c:ext>
              </c:extLst>
            </c:dLbl>
            <c:dLbl>
              <c:idx val="1"/>
              <c:layout>
                <c:manualLayout>
                  <c:x val="-0.12578461286089246"/>
                  <c:y val="-8.7198016914552506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26-47B8-98FE-30B72C4AD1B9}"/>
                </c:ext>
              </c:extLst>
            </c:dLbl>
            <c:dLbl>
              <c:idx val="2"/>
              <c:layout>
                <c:manualLayout>
                  <c:x val="1.6995734908136488E-2"/>
                  <c:y val="-0.14629629629629648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26-47B8-98FE-30B72C4AD1B9}"/>
                </c:ext>
              </c:extLst>
            </c:dLbl>
            <c:dLbl>
              <c:idx val="3"/>
              <c:layout>
                <c:manualLayout>
                  <c:x val="0.13443093832021"/>
                  <c:y val="-5.2866141732283614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26-47B8-98FE-30B72C4AD1B9}"/>
                </c:ext>
              </c:extLst>
            </c:dLbl>
            <c:dLbl>
              <c:idx val="4"/>
              <c:layout>
                <c:manualLayout>
                  <c:x val="5.8733349737532817E-2"/>
                  <c:y val="0.16226217556138819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26-47B8-98FE-30B72C4AD1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Фінанси, банківська справа, страхування та фондовий ринок </c:v>
                </c:pt>
                <c:pt idx="1">
                  <c:v>Менеджмент</c:v>
                </c:pt>
                <c:pt idx="2">
                  <c:v>Підприємництво та торгівля </c:v>
                </c:pt>
                <c:pt idx="3">
                  <c:v>Право </c:v>
                </c:pt>
                <c:pt idx="4">
                  <c:v>Облік і оподаткування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18</c:v>
                </c:pt>
                <c:pt idx="1">
                  <c:v>27</c:v>
                </c:pt>
                <c:pt idx="2">
                  <c:v>12</c:v>
                </c:pt>
                <c:pt idx="3">
                  <c:v>31</c:v>
                </c:pt>
                <c:pt idx="4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C26-47B8-98FE-30B72C4AD1B9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spcAft>
                <a:spcPts val="100"/>
              </a:spcAft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lnSpc>
                <a:spcPct val="150000"/>
              </a:lnSpc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3"/>
        <c:txPr>
          <a:bodyPr/>
          <a:lstStyle/>
          <a:p>
            <a:pPr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4"/>
        <c:txPr>
          <a:bodyPr/>
          <a:lstStyle/>
          <a:p>
            <a:pPr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53385006561679"/>
          <c:y val="0.20139895013123366"/>
          <c:w val="0.38196186023622147"/>
          <c:h val="0.79788538932633413"/>
        </c:manualLayout>
      </c:layout>
      <c:txPr>
        <a:bodyPr/>
        <a:lstStyle/>
        <a:p>
          <a:pPr>
            <a:defRPr sz="2600"/>
          </a:pPr>
          <a:endParaRPr lang="uk-UA"/>
        </a:p>
      </c:txPr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sz="3200" dirty="0">
                <a:solidFill>
                  <a:schemeClr val="tx1"/>
                </a:solidFill>
              </a:rPr>
              <a:t>Рейтинг </a:t>
            </a:r>
            <a:r>
              <a:rPr lang="ru-RU" sz="3200" dirty="0" err="1">
                <a:solidFill>
                  <a:schemeClr val="tx1"/>
                </a:solidFill>
              </a:rPr>
              <a:t>успішності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студентів</a:t>
            </a:r>
            <a:r>
              <a:rPr lang="ru-RU" sz="3200" dirty="0">
                <a:solidFill>
                  <a:schemeClr val="tx1"/>
                </a:solidFill>
              </a:rPr>
              <a:t> 1 курсу (на </a:t>
            </a:r>
            <a:r>
              <a:rPr lang="ru-RU" sz="3200" dirty="0" err="1">
                <a:solidFill>
                  <a:schemeClr val="tx1"/>
                </a:solidFill>
              </a:rPr>
              <a:t>базі</a:t>
            </a:r>
            <a:r>
              <a:rPr lang="ru-RU" sz="3200" dirty="0">
                <a:solidFill>
                  <a:schemeClr val="tx1"/>
                </a:solidFill>
              </a:rPr>
              <a:t> ПЗСО)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uk-UA" sz="32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13145308398950131"/>
          <c:y val="3.0787255759696732E-2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04E-4"/>
          <c:y val="0.17612088072324292"/>
          <c:w val="0.63705543670101383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успішності студентів 1 курсу</c:v>
                </c:pt>
              </c:strCache>
            </c:strRef>
          </c:tx>
          <c:explosion val="18"/>
          <c:dPt>
            <c:idx val="0"/>
            <c:explosion val="3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AE5-4B23-BA2B-2ACBF796053B}"/>
              </c:ext>
            </c:extLst>
          </c:dPt>
          <c:dPt>
            <c:idx val="1"/>
            <c:explosion val="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AE5-4B23-BA2B-2ACBF796053B}"/>
              </c:ext>
            </c:extLst>
          </c:dPt>
          <c:dPt>
            <c:idx val="2"/>
            <c:explosion val="5"/>
            <c:spPr>
              <a:solidFill>
                <a:srgbClr val="00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AE5-4B23-BA2B-2ACBF796053B}"/>
              </c:ext>
            </c:extLst>
          </c:dPt>
          <c:dPt>
            <c:idx val="3"/>
            <c:explosion val="6"/>
            <c:extLst xmlns:c16r2="http://schemas.microsoft.com/office/drawing/2015/06/chart">
              <c:ext xmlns:c16="http://schemas.microsoft.com/office/drawing/2014/chart" uri="{C3380CC4-5D6E-409C-BE32-E72D297353CC}">
                <c16:uniqueId val="{00000003-AAE5-4B23-BA2B-2ACBF796053B}"/>
              </c:ext>
            </c:extLst>
          </c:dPt>
          <c:dLbls>
            <c:dLbl>
              <c:idx val="0"/>
              <c:layout>
                <c:manualLayout>
                  <c:x val="-0.10560884186351707"/>
                  <c:y val="0.1502314085739283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E5-4B23-BA2B-2ACBF796053B}"/>
                </c:ext>
              </c:extLst>
            </c:dLbl>
            <c:dLbl>
              <c:idx val="1"/>
              <c:layout>
                <c:manualLayout>
                  <c:x val="-9.4534694881889786E-2"/>
                  <c:y val="-0.13719801691455233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E5-4B23-BA2B-2ACBF796053B}"/>
                </c:ext>
              </c:extLst>
            </c:dLbl>
            <c:dLbl>
              <c:idx val="2"/>
              <c:layout>
                <c:manualLayout>
                  <c:x val="9.7204068241469849E-2"/>
                  <c:y val="-0.16296296296296311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E5-4B23-BA2B-2ACBF796053B}"/>
                </c:ext>
              </c:extLst>
            </c:dLbl>
            <c:dLbl>
              <c:idx val="3"/>
              <c:layout>
                <c:manualLayout>
                  <c:x val="0.10630593832020994"/>
                  <c:y val="0.13046719160104989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E5-4B23-BA2B-2ACBF79605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Фінанси, банківська справа, страхування та фондовий ринок </c:v>
                </c:pt>
                <c:pt idx="1">
                  <c:v>Менеджмент</c:v>
                </c:pt>
                <c:pt idx="2">
                  <c:v>Підприємництво та торгівля </c:v>
                </c:pt>
                <c:pt idx="3">
                  <c:v>Право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25</c:v>
                </c:pt>
                <c:pt idx="2">
                  <c:v>24</c:v>
                </c:pt>
                <c:pt idx="3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AE5-4B23-BA2B-2ACBF796053B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3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221350065616797"/>
          <c:y val="0.22917672790901072"/>
          <c:w val="0.38196186023622164"/>
          <c:h val="0.71270020414114965"/>
        </c:manualLayout>
      </c:layout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r>
              <a:rPr lang="ru-RU" sz="2800" dirty="0">
                <a:solidFill>
                  <a:schemeClr val="tx1"/>
                </a:solidFill>
              </a:rPr>
              <a:t>Рейтинг </a:t>
            </a:r>
            <a:r>
              <a:rPr lang="ru-RU" sz="2800" dirty="0" err="1">
                <a:solidFill>
                  <a:schemeClr val="tx1"/>
                </a:solidFill>
              </a:rPr>
              <a:t>успішності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студентів</a:t>
            </a:r>
            <a:r>
              <a:rPr lang="ru-RU" sz="2800" dirty="0">
                <a:solidFill>
                  <a:schemeClr val="tx1"/>
                </a:solidFill>
              </a:rPr>
              <a:t> 1 курсу (на </a:t>
            </a:r>
            <a:r>
              <a:rPr lang="ru-RU" sz="2800" dirty="0" err="1">
                <a:solidFill>
                  <a:schemeClr val="tx1"/>
                </a:solidFill>
              </a:rPr>
              <a:t>базі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кваліфікованого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робітнка</a:t>
            </a:r>
            <a:r>
              <a:rPr lang="ru-RU" sz="2800" dirty="0">
                <a:solidFill>
                  <a:schemeClr val="tx1"/>
                </a:solidFill>
              </a:rPr>
              <a:t>)</a:t>
            </a:r>
          </a:p>
          <a:p>
            <a:pPr>
              <a:defRPr sz="2800">
                <a:solidFill>
                  <a:schemeClr val="tx1"/>
                </a:solidFill>
              </a:defRPr>
            </a:pPr>
            <a:r>
              <a:rPr lang="uk-UA" sz="28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19186975065616801"/>
          <c:y val="8.5650335374744882E-3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04E-4"/>
          <c:y val="0.17612088072324292"/>
          <c:w val="0.63705543670101383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Лист1!$C$1</c:f>
              <c:strCache>
                <c:ptCount val="1"/>
                <c:pt idx="0">
                  <c:v>Стовпець1</c:v>
                </c:pt>
              </c:strCache>
            </c:strRef>
          </c:tx>
          <c:explosion val="14"/>
          <c:dPt>
            <c:idx val="0"/>
            <c:explosion val="5"/>
            <c:extLst xmlns:c16r2="http://schemas.microsoft.com/office/drawing/2015/06/chart">
              <c:ext xmlns:c16="http://schemas.microsoft.com/office/drawing/2014/chart" uri="{C3380CC4-5D6E-409C-BE32-E72D297353CC}">
                <c16:uniqueId val="{00000000-AAE5-4B23-BA2B-2ACBF796053B}"/>
              </c:ext>
            </c:extLst>
          </c:dPt>
          <c:dPt>
            <c:idx val="1"/>
            <c:explosion val="5"/>
            <c:spPr>
              <a:solidFill>
                <a:srgbClr val="00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AE5-4B23-BA2B-2ACBF796053B}"/>
              </c:ext>
            </c:extLst>
          </c:dPt>
          <c:dPt>
            <c:idx val="2"/>
            <c:explosion val="4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AE5-4B23-BA2B-2ACBF796053B}"/>
              </c:ext>
            </c:extLst>
          </c:dPt>
          <c:dPt>
            <c:idx val="3"/>
            <c:explosion val="5"/>
            <c:extLst xmlns:c16r2="http://schemas.microsoft.com/office/drawing/2015/06/chart">
              <c:ext xmlns:c16="http://schemas.microsoft.com/office/drawing/2014/chart" uri="{C3380CC4-5D6E-409C-BE32-E72D297353CC}">
                <c16:uniqueId val="{00000003-AAE5-4B23-BA2B-2ACBF79605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Фінанси, банківська справа, страхування та фондовий ринок </c:v>
                </c:pt>
                <c:pt idx="1">
                  <c:v>Менеджмент</c:v>
                </c:pt>
                <c:pt idx="2">
                  <c:v>Підприємництво та торгівля </c:v>
                </c:pt>
                <c:pt idx="3">
                  <c:v>Право </c:v>
                </c:pt>
                <c:pt idx="4">
                  <c:v>Облік і оподаткування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21</c:v>
                </c:pt>
                <c:pt idx="1">
                  <c:v>28</c:v>
                </c:pt>
                <c:pt idx="2">
                  <c:v>27</c:v>
                </c:pt>
                <c:pt idx="3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AE5-4B23-BA2B-2ACBF796053B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6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3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325516732283468"/>
          <c:y val="0.24954709827938182"/>
          <c:w val="0.38196186023622164"/>
          <c:h val="0.71270020414114965"/>
        </c:manualLayout>
      </c:layout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sz="3200" dirty="0">
                <a:solidFill>
                  <a:schemeClr val="tx1"/>
                </a:solidFill>
              </a:rPr>
              <a:t>Рейтинг </a:t>
            </a:r>
            <a:r>
              <a:rPr lang="ru-RU" sz="3200" dirty="0" err="1">
                <a:solidFill>
                  <a:schemeClr val="tx1"/>
                </a:solidFill>
              </a:rPr>
              <a:t>успішності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студентів</a:t>
            </a:r>
            <a:r>
              <a:rPr lang="ru-RU" sz="3200" dirty="0">
                <a:solidFill>
                  <a:schemeClr val="tx1"/>
                </a:solidFill>
              </a:rPr>
              <a:t> 2 курсу (на </a:t>
            </a:r>
            <a:r>
              <a:rPr lang="ru-RU" sz="3200" dirty="0" err="1">
                <a:solidFill>
                  <a:schemeClr val="tx1"/>
                </a:solidFill>
              </a:rPr>
              <a:t>базі</a:t>
            </a:r>
            <a:r>
              <a:rPr lang="ru-RU" sz="3200" dirty="0">
                <a:solidFill>
                  <a:schemeClr val="tx1"/>
                </a:solidFill>
              </a:rPr>
              <a:t> БЗСО)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uk-UA" sz="32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11686975065616799"/>
          <c:y val="1.9676144648585601E-2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04E-4"/>
          <c:y val="0.17612088072324292"/>
          <c:w val="0.63705543670101406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успішності студентів 1 курсу</c:v>
                </c:pt>
              </c:strCache>
            </c:strRef>
          </c:tx>
          <c:explosion val="4"/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E57-459E-9B5A-28432092E80C}"/>
              </c:ext>
            </c:extLst>
          </c:dPt>
          <c:dPt>
            <c:idx val="1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57-459E-9B5A-28432092E80C}"/>
              </c:ext>
            </c:extLst>
          </c:dPt>
          <c:dPt>
            <c:idx val="2"/>
            <c:spPr>
              <a:solidFill>
                <a:srgbClr val="00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E57-459E-9B5A-28432092E80C}"/>
              </c:ext>
            </c:extLst>
          </c:dPt>
          <c:dLbls>
            <c:dLbl>
              <c:idx val="0"/>
              <c:layout>
                <c:manualLayout>
                  <c:x val="-9.102550853018386E-2"/>
                  <c:y val="0.15208326042578021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57-459E-9B5A-28432092E80C}"/>
                </c:ext>
              </c:extLst>
            </c:dLbl>
            <c:dLbl>
              <c:idx val="1"/>
              <c:layout>
                <c:manualLayout>
                  <c:x val="-0.12161802821522309"/>
                  <c:y val="-0.17238320209973754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57-459E-9B5A-28432092E80C}"/>
                </c:ext>
              </c:extLst>
            </c:dLbl>
            <c:dLbl>
              <c:idx val="2"/>
              <c:layout>
                <c:manualLayout>
                  <c:x val="0.12532898622047245"/>
                  <c:y val="-0.12777792359288423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57-459E-9B5A-28432092E80C}"/>
                </c:ext>
              </c:extLst>
            </c:dLbl>
            <c:dLbl>
              <c:idx val="3"/>
              <c:layout>
                <c:manualLayout>
                  <c:x val="8.5472604986876644E-2"/>
                  <c:y val="0.15639311752697607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57-459E-9B5A-28432092E8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Фінанси, банківська справа та страхування </c:v>
                </c:pt>
                <c:pt idx="1">
                  <c:v>Менеджмент</c:v>
                </c:pt>
                <c:pt idx="2">
                  <c:v>Право </c:v>
                </c:pt>
                <c:pt idx="3">
                  <c:v>Підприємнцтво та торгівля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31</c:v>
                </c:pt>
                <c:pt idx="2">
                  <c:v>30</c:v>
                </c:pt>
                <c:pt idx="3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E57-459E-9B5A-28432092E80C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3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221350065616797"/>
          <c:y val="0.22917672790901064"/>
          <c:w val="0.38196186023622186"/>
          <c:h val="0.71270020414114965"/>
        </c:manualLayout>
      </c:layout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sz="3200" dirty="0">
                <a:solidFill>
                  <a:schemeClr val="tx1"/>
                </a:solidFill>
              </a:rPr>
              <a:t>Рейтинг </a:t>
            </a:r>
            <a:r>
              <a:rPr lang="ru-RU" sz="3200" dirty="0" err="1">
                <a:solidFill>
                  <a:schemeClr val="tx1"/>
                </a:solidFill>
              </a:rPr>
              <a:t>успішності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студентів</a:t>
            </a:r>
            <a:r>
              <a:rPr lang="ru-RU" sz="3200" dirty="0">
                <a:solidFill>
                  <a:schemeClr val="tx1"/>
                </a:solidFill>
              </a:rPr>
              <a:t> 2 курсу (на </a:t>
            </a:r>
            <a:r>
              <a:rPr lang="ru-RU" sz="3200" dirty="0" err="1">
                <a:solidFill>
                  <a:schemeClr val="tx1"/>
                </a:solidFill>
              </a:rPr>
              <a:t>базі</a:t>
            </a:r>
            <a:r>
              <a:rPr lang="ru-RU" sz="3200" dirty="0">
                <a:solidFill>
                  <a:schemeClr val="tx1"/>
                </a:solidFill>
              </a:rPr>
              <a:t> ПЗСО)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uk-UA" sz="32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11582808398950134"/>
          <c:y val="1.5972440944881882E-2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04E-4"/>
          <c:y val="0.17612088072324292"/>
          <c:w val="0.63705543670101406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успішності студентів 1 курсу</c:v>
                </c:pt>
              </c:strCache>
            </c:strRef>
          </c:tx>
          <c:explosion val="4"/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E57-459E-9B5A-28432092E80C}"/>
              </c:ext>
            </c:extLst>
          </c:dPt>
          <c:dPt>
            <c:idx val="1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57-459E-9B5A-28432092E80C}"/>
              </c:ext>
            </c:extLst>
          </c:dPt>
          <c:dPt>
            <c:idx val="2"/>
            <c:spPr>
              <a:solidFill>
                <a:srgbClr val="00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E57-459E-9B5A-28432092E80C}"/>
              </c:ext>
            </c:extLst>
          </c:dPt>
          <c:dLbls>
            <c:dLbl>
              <c:idx val="0"/>
              <c:layout>
                <c:manualLayout>
                  <c:x val="-0.15144217519685044"/>
                  <c:y val="9.6527704870224551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57-459E-9B5A-28432092E80C}"/>
                </c:ext>
              </c:extLst>
            </c:dLbl>
            <c:dLbl>
              <c:idx val="1"/>
              <c:layout>
                <c:manualLayout>
                  <c:x val="9.1923638451443551E-2"/>
                  <c:y val="-0.23534616506270067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57-459E-9B5A-28432092E80C}"/>
                </c:ext>
              </c:extLst>
            </c:dLbl>
            <c:dLbl>
              <c:idx val="2"/>
              <c:layout>
                <c:manualLayout>
                  <c:x val="9.3037319553805786E-2"/>
                  <c:y val="0.14444429862933814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57-459E-9B5A-28432092E8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Фінанси, банківська справа та страхування </c:v>
                </c:pt>
                <c:pt idx="1">
                  <c:v>Менеджмент</c:v>
                </c:pt>
                <c:pt idx="2">
                  <c:v>Право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</c:v>
                </c:pt>
                <c:pt idx="1">
                  <c:v>40</c:v>
                </c:pt>
                <c:pt idx="2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E57-459E-9B5A-28432092E80C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221350065616797"/>
          <c:y val="0.22917672790901064"/>
          <c:w val="0.38196186023622186"/>
          <c:h val="0.71270020414114965"/>
        </c:manualLayout>
      </c:layout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sz="3200" dirty="0">
                <a:solidFill>
                  <a:schemeClr val="tx1"/>
                </a:solidFill>
              </a:rPr>
              <a:t>Рейтинг </a:t>
            </a:r>
            <a:r>
              <a:rPr lang="ru-RU" sz="3200" dirty="0" err="1">
                <a:solidFill>
                  <a:schemeClr val="tx1"/>
                </a:solidFill>
              </a:rPr>
              <a:t>успішності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студентів</a:t>
            </a:r>
            <a:r>
              <a:rPr lang="ru-RU" sz="3200" dirty="0">
                <a:solidFill>
                  <a:schemeClr val="tx1"/>
                </a:solidFill>
              </a:rPr>
              <a:t> 3 курсу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uk-UA" sz="32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21895308398950142"/>
          <c:y val="3.449095946340041E-2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04E-4"/>
          <c:y val="0.17612088072324292"/>
          <c:w val="0.6370554367010145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успішності студентів 1 курсу</c:v>
                </c:pt>
              </c:strCache>
            </c:strRef>
          </c:tx>
          <c:explosion val="4"/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A47-4B7F-98A7-7C7E62D25A45}"/>
              </c:ext>
            </c:extLst>
          </c:dPt>
          <c:dPt>
            <c:idx val="1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47-4B7F-98A7-7C7E62D25A45}"/>
              </c:ext>
            </c:extLst>
          </c:dPt>
          <c:dPt>
            <c:idx val="2"/>
            <c:spPr>
              <a:solidFill>
                <a:srgbClr val="0033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A47-4B7F-98A7-7C7E62D25A45}"/>
              </c:ext>
            </c:extLst>
          </c:dPt>
          <c:dLbls>
            <c:dLbl>
              <c:idx val="0"/>
              <c:layout>
                <c:manualLayout>
                  <c:x val="-7.2275508530183719E-2"/>
                  <c:y val="0.15763881598133583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47-4B7F-98A7-7C7E62D25A45}"/>
                </c:ext>
              </c:extLst>
            </c:dLbl>
            <c:dLbl>
              <c:idx val="1"/>
              <c:layout>
                <c:manualLayout>
                  <c:x val="-6.0159694881889769E-2"/>
                  <c:y val="-0.15571653543307104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47-4B7F-98A7-7C7E62D25A45}"/>
                </c:ext>
              </c:extLst>
            </c:dLbl>
            <c:dLbl>
              <c:idx val="2"/>
              <c:layout>
                <c:manualLayout>
                  <c:x val="0.13991231955380576"/>
                  <c:y val="2.5925780110819481E-2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47-4B7F-98A7-7C7E62D25A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Фінанси, банківська справа та страхування </c:v>
                </c:pt>
                <c:pt idx="1">
                  <c:v>Менеджмент</c:v>
                </c:pt>
                <c:pt idx="2">
                  <c:v>Право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31</c:v>
                </c:pt>
                <c:pt idx="1">
                  <c:v>29</c:v>
                </c:pt>
                <c:pt idx="2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A47-4B7F-98A7-7C7E62D25A45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221350065616797"/>
          <c:y val="0.22917672790901053"/>
          <c:w val="0.38196186023622197"/>
          <c:h val="0.71270020414114965"/>
        </c:manualLayout>
      </c:layout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4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sz="3200" dirty="0">
                <a:solidFill>
                  <a:schemeClr val="tx1"/>
                </a:solidFill>
              </a:rPr>
              <a:t>Рейтинг </a:t>
            </a:r>
            <a:r>
              <a:rPr lang="ru-RU" sz="3200" dirty="0" err="1">
                <a:solidFill>
                  <a:schemeClr val="tx1"/>
                </a:solidFill>
              </a:rPr>
              <a:t>успішності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err="1">
                <a:solidFill>
                  <a:schemeClr val="tx1"/>
                </a:solidFill>
              </a:rPr>
              <a:t>студентів</a:t>
            </a:r>
            <a:r>
              <a:rPr lang="ru-RU" sz="3200" dirty="0">
                <a:solidFill>
                  <a:schemeClr val="tx1"/>
                </a:solidFill>
              </a:rPr>
              <a:t> 4 курсу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uk-UA" sz="3200" dirty="0">
                <a:solidFill>
                  <a:schemeClr val="tx1"/>
                </a:solidFill>
              </a:rPr>
              <a:t>ОКР Фаховий молодший бакалавр</a:t>
            </a:r>
          </a:p>
        </c:rich>
      </c:tx>
      <c:layout>
        <c:manualLayout>
          <c:xMode val="edge"/>
          <c:yMode val="edge"/>
          <c:x val="0.21895308398950147"/>
          <c:y val="3.449095946340041E-2"/>
        </c:manualLayout>
      </c:layout>
    </c:title>
    <c:view3D>
      <c:rotX val="75"/>
      <c:rAngAx val="1"/>
    </c:view3D>
    <c:plotArea>
      <c:layout>
        <c:manualLayout>
          <c:layoutTarget val="inner"/>
          <c:xMode val="edge"/>
          <c:yMode val="edge"/>
          <c:x val="8.6852034120735004E-4"/>
          <c:y val="0.17612088072324292"/>
          <c:w val="0.63705543670101483"/>
          <c:h val="0.82252632038209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успішності студентів 1 курсу</c:v>
                </c:pt>
              </c:strCache>
            </c:strRef>
          </c:tx>
          <c:explosion val="8"/>
          <c:dPt>
            <c:idx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1E0-4B0E-9B3D-49BB28770C7D}"/>
              </c:ext>
            </c:extLst>
          </c:dPt>
          <c:dLbls>
            <c:dLbl>
              <c:idx val="0"/>
              <c:layout>
                <c:manualLayout>
                  <c:x val="-5.6088418635170233E-3"/>
                  <c:y val="-0.39629629629629631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E0-4B0E-9B3D-49BB28770C7D}"/>
                </c:ext>
              </c:extLst>
            </c:dLbl>
            <c:dLbl>
              <c:idx val="1"/>
              <c:layout>
                <c:manualLayout>
                  <c:x val="-0.12370136154855654"/>
                  <c:y val="-0.11867949839603383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E0-4B0E-9B3D-49BB28770C7D}"/>
                </c:ext>
              </c:extLst>
            </c:dLbl>
            <c:dLbl>
              <c:idx val="2"/>
              <c:layout>
                <c:manualLayout>
                  <c:x val="0.11595398622047244"/>
                  <c:y val="-0.16481496062992126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E0-4B0E-9B3D-49BB28770C7D}"/>
                </c:ext>
              </c:extLst>
            </c:dLbl>
            <c:dLbl>
              <c:idx val="3"/>
              <c:layout>
                <c:manualLayout>
                  <c:x val="8.5472604986876644E-2"/>
                  <c:y val="0.15639311752697627"/>
                </c:manualLayout>
              </c:layout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E0-4B0E-9B3D-49BB28770C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uk-UA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Право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1E0-4B0E-9B3D-49BB28770C7D}"/>
            </c:ext>
          </c:extLst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800"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0.60221350065616797"/>
          <c:y val="0.22917672790901042"/>
          <c:w val="0.38196186023622214"/>
          <c:h val="0.71270020414114965"/>
        </c:manualLayout>
      </c:layout>
    </c:legend>
    <c:plotVisOnly val="1"/>
    <c:dispBlanksAs val="zero"/>
  </c:chart>
  <c:txPr>
    <a:bodyPr/>
    <a:lstStyle/>
    <a:p>
      <a:pPr>
        <a:defRPr sz="1800">
          <a:solidFill>
            <a:sysClr val="windowText" lastClr="000000"/>
          </a:solidFill>
        </a:defRPr>
      </a:pPr>
      <a:endParaRPr lang="uk-UA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E1275-C60F-4735-BE5A-A02190C04040}" type="datetimeFigureOut">
              <a:rPr lang="ru-RU" smtClean="0"/>
              <a:pPr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13470-187B-4F63-87E1-992D421EF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4028" y="109143"/>
            <a:ext cx="6943947" cy="6748857"/>
          </a:xfrm>
          <a:prstGeom prst="rect">
            <a:avLst/>
          </a:prstGeom>
          <a:noFill/>
          <a:effectLst>
            <a:glow>
              <a:schemeClr val="accent1">
                <a:alpha val="0"/>
              </a:schemeClr>
            </a:glow>
            <a:outerShdw blurRad="1270000" dist="25400" dir="1500000" algn="ctr" rotWithShape="0">
              <a:srgbClr val="000000">
                <a:alpha val="0"/>
              </a:srgbClr>
            </a:outerShdw>
            <a:softEdge rad="0"/>
          </a:effectLst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64635" y="2357828"/>
            <a:ext cx="11262732" cy="2127091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Рейтинг успішності студентів коледжу</a:t>
            </a:r>
          </a:p>
          <a:p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за результатами зимової </a:t>
            </a:r>
            <a:r>
              <a:rPr lang="uk-UA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заліково</a:t>
            </a:r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-екзаменаційної сесії </a:t>
            </a:r>
          </a:p>
          <a:p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2024-2025 </a:t>
            </a:r>
            <a:r>
              <a:rPr lang="uk-UA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навч</a:t>
            </a:r>
            <a:r>
              <a:rPr lang="uk-UA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. рік</a:t>
            </a:r>
          </a:p>
          <a:p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555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42744070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88411973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075D1A-8902-42F4-C802-B5936A216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40A5EFF2-8599-2ADB-FCDB-0C6E0A49D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71060745"/>
              </p:ext>
            </p:extLst>
          </p:nvPr>
        </p:nvGraphicFramePr>
        <p:xfrm>
          <a:off x="0" y="-68826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77294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62980774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346C90-B8FA-649C-CC8B-D5BEB9EC6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BC8B4075-E3A8-CC2C-69C4-38D3655E45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5791731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85232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40287619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</TotalTime>
  <Words>142</Words>
  <Application>Microsoft Office PowerPoint</Application>
  <PresentationFormat>Произвольный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23</cp:revision>
  <dcterms:created xsi:type="dcterms:W3CDTF">2023-04-14T06:33:45Z</dcterms:created>
  <dcterms:modified xsi:type="dcterms:W3CDTF">2026-03-17T07:40:16Z</dcterms:modified>
</cp:coreProperties>
</file>